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83" r:id="rId4"/>
    <p:sldId id="258" r:id="rId5"/>
    <p:sldId id="259" r:id="rId6"/>
    <p:sldId id="260" r:id="rId7"/>
    <p:sldId id="272" r:id="rId8"/>
    <p:sldId id="262" r:id="rId9"/>
    <p:sldId id="261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81" r:id="rId21"/>
    <p:sldId id="270" r:id="rId22"/>
    <p:sldId id="274" r:id="rId23"/>
    <p:sldId id="275" r:id="rId24"/>
    <p:sldId id="276" r:id="rId25"/>
    <p:sldId id="278" r:id="rId26"/>
    <p:sldId id="279" r:id="rId27"/>
    <p:sldId id="280" r:id="rId28"/>
    <p:sldId id="282" r:id="rId29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BBE1-551D-4831-ACD5-C479D9F53CA0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6821-1434-4A97-8120-834C5CEF7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1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C6821-1434-4A97-8120-834C5CEF7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80C9FF-7419-449E-A752-D070E1E8D361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CDCD-FC4E-4BA8-9666-348D6BE9BCC9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C0E3-757B-4451-B838-BB4A1EFFE785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1536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207650"/>
          </a:xfrm>
        </p:spPr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11"/>
          <p:cNvSpPr txBox="1"/>
          <p:nvPr userDrawn="1"/>
        </p:nvSpPr>
        <p:spPr>
          <a:xfrm>
            <a:off x="500034" y="6500836"/>
            <a:ext cx="304762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65F-41AB-4E29-910F-BC8C536B94B3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B8F-6092-462D-9956-CB9035BB2CA6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138-ED67-47C6-8494-2C78D5957378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7A54-781E-4E9A-A82F-90822AE984E7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BB63-800C-4D86-A032-349D478C685E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380223F-B55C-446F-96D0-6057348DD78F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83B-8CF9-46A3-88E9-ED415C93F28F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647541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3E050A3-D10E-4538-BCD7-8726D592542E}" type="datetime1">
              <a:rPr lang="en-US" altLang="zh-CN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emf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7.emf"/><Relationship Id="rId2" Type="http://schemas.openxmlformats.org/officeDocument/2006/relationships/tags" Target="../tags/tag4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emf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CEPC</a:t>
            </a:r>
            <a:r>
              <a:rPr lang="zh-CN" altLang="en-US" sz="5400" dirty="0"/>
              <a:t>强子量能</a:t>
            </a:r>
            <a:r>
              <a:rPr lang="zh-CN" altLang="en-US" sz="5400" dirty="0" smtClean="0"/>
              <a:t>器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zh-CN" altLang="en-US" sz="5400" dirty="0" smtClean="0"/>
              <a:t>半</a:t>
            </a:r>
            <a:r>
              <a:rPr lang="zh-CN" altLang="en-US" sz="5400" dirty="0"/>
              <a:t>数字化方案读出电子学预研进展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</a:t>
            </a:r>
            <a:endParaRPr lang="en-US" altLang="zh-CN" dirty="0" smtClean="0"/>
          </a:p>
          <a:p>
            <a:r>
              <a:rPr lang="en-US" altLang="zh-CN" dirty="0" smtClean="0"/>
              <a:t>2017/09/08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数字部分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个比较器信息编码为</a:t>
            </a:r>
            <a:r>
              <a:rPr lang="en-US" altLang="zh-CN" dirty="0" smtClean="0"/>
              <a:t>2bit</a:t>
            </a:r>
            <a:r>
              <a:rPr lang="zh-CN" altLang="en-US" dirty="0"/>
              <a:t>写入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 smtClean="0"/>
              <a:t>同时写入时间戳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通道有一个通道过阈就写一次</a:t>
            </a:r>
            <a:r>
              <a:rPr lang="en-US" altLang="zh-CN" dirty="0" smtClean="0"/>
              <a:t>RAM</a:t>
            </a:r>
          </a:p>
          <a:p>
            <a:pPr lvl="1"/>
            <a:r>
              <a:rPr lang="zh-CN" altLang="en-US" dirty="0" smtClean="0"/>
              <a:t>通过数据线串行读回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83370" y="4372720"/>
            <a:ext cx="4860630" cy="2048695"/>
            <a:chOff x="4482844" y="1767885"/>
            <a:chExt cx="4860630" cy="2048695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2844" y="1812776"/>
              <a:ext cx="4860630" cy="200380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15000" y="1767885"/>
              <a:ext cx="14604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数字部分</a:t>
              </a:r>
              <a:endPara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0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没有事例时关闭芯片部分功能，降低功耗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在实际对撞试验中可以根据粒子到来的时刻打开芯片的相应部分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10599"/>
              </p:ext>
            </p:extLst>
          </p:nvPr>
        </p:nvGraphicFramePr>
        <p:xfrm>
          <a:off x="4150359" y="2870448"/>
          <a:ext cx="3924298" cy="37719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3853"/>
                <a:gridCol w="1367031"/>
                <a:gridCol w="913414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Items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 smtClean="0">
                          <a:effectLst/>
                        </a:rPr>
                        <a:t>功耗</a:t>
                      </a:r>
                      <a:r>
                        <a:rPr lang="en-US" sz="2000" u="none" strike="noStrike" dirty="0" smtClean="0">
                          <a:effectLst/>
                        </a:rPr>
                        <a:t>(W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 smtClean="0">
                          <a:effectLst/>
                        </a:rPr>
                        <a:t>比例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PreAmp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0.1584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Shaper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0.0297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12%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Widlar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0.00462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4-bit Dac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OTAq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0.0132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Discriminator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0.0264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V_bg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0%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10-bit DAC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LVDS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All off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0.0033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1%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SUM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0.24222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100%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6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Microroc</a:t>
            </a:r>
            <a:r>
              <a:rPr lang="zh-CN" altLang="en-US" dirty="0"/>
              <a:t>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kern="1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阳极读出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GEM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探测器的阳极读出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，共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900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pad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测试板：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PCB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上集成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片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，用菊花链的形式连接。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DIF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板：完成</a:t>
                </a:r>
                <a:r>
                  <a:rPr lang="en-US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MICROROC</a:t>
                </a:r>
                <a:r>
                  <a:rPr lang="zh-CN" altLang="zh-CN" kern="1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数据采集、配置、自动化测试。</a:t>
                </a:r>
                <a:endPara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6" y="4913412"/>
                <a:ext cx="7993036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458" b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2263822"/>
            <a:ext cx="733728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/>
              <a:t>芯片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探测器联调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同时计数时钟个数和触发个数</a:t>
            </a:r>
            <a:endParaRPr lang="en-US" altLang="zh-CN" dirty="0" smtClean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28" y="4250616"/>
            <a:ext cx="4150125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刻度曲线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曲线的展宽即为噪声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04953" y="1282515"/>
            <a:ext cx="6077638" cy="2952334"/>
            <a:chOff x="3004953" y="1282515"/>
            <a:chExt cx="6077638" cy="2952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53" y="1282515"/>
              <a:ext cx="31304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88" y="1282515"/>
              <a:ext cx="3086153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4031323" y="2380236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High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44098" y="2149403"/>
              <a:ext cx="15384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Low Gain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V="1">
              <a:off x="8254683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>
            <a:xfrm>
              <a:off x="7749666" y="3760086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500fC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3947706" y="3228995"/>
              <a:ext cx="0" cy="6480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矩形 11"/>
            <p:cNvSpPr/>
            <p:nvPr/>
          </p:nvSpPr>
          <p:spPr>
            <a:xfrm>
              <a:off x="3437817" y="3773184"/>
              <a:ext cx="1049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kern="1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140fC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>
          <a:xfrm>
            <a:off x="4667556" y="3909635"/>
            <a:ext cx="2253686" cy="2843028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16"/>
          <p:cNvCxnSpPr/>
          <p:nvPr/>
        </p:nvCxnSpPr>
        <p:spPr>
          <a:xfrm>
            <a:off x="5647765" y="5729084"/>
            <a:ext cx="639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42439" y="5163898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码值</a:t>
            </a:r>
            <a:r>
              <a:rPr lang="en-US" altLang="zh-CN" dirty="0" smtClean="0"/>
              <a:t>~0.7fC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027579" y="5487063"/>
            <a:ext cx="614860" cy="22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宇宙线测量探测效率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通过读回数据包和总触发数测量探测效率</a:t>
            </a:r>
            <a:endParaRPr lang="en-US" altLang="zh-CN" dirty="0"/>
          </a:p>
          <a:p>
            <a:pPr lvl="2"/>
            <a:r>
              <a:rPr lang="zh-CN" altLang="en-US" sz="2000" dirty="0" smtClean="0"/>
              <a:t>效率</a:t>
            </a:r>
            <a:r>
              <a:rPr lang="zh-CN" altLang="en-US" sz="2000" dirty="0"/>
              <a:t>：</a:t>
            </a:r>
            <a:r>
              <a:rPr lang="en-US" altLang="zh-CN" sz="2000" dirty="0"/>
              <a:t>10981/13000</a:t>
            </a:r>
            <a:r>
              <a:rPr lang="zh-CN" altLang="en-US" sz="2000" dirty="0"/>
              <a:t>～</a:t>
            </a:r>
            <a:r>
              <a:rPr lang="en-US" altLang="zh-CN" sz="2000" dirty="0"/>
              <a:t>84.5</a:t>
            </a:r>
            <a:r>
              <a:rPr lang="en-US" altLang="zh-CN" sz="2000" dirty="0" smtClean="0"/>
              <a:t>%</a:t>
            </a:r>
          </a:p>
          <a:p>
            <a:pPr lvl="1"/>
            <a:r>
              <a:rPr lang="zh-CN" altLang="en-US" sz="2800" dirty="0" smtClean="0"/>
              <a:t>串扰</a:t>
            </a:r>
            <a:endParaRPr lang="en-US" altLang="zh-CN" sz="2800" dirty="0" smtClean="0"/>
          </a:p>
          <a:p>
            <a:pPr lvl="2"/>
            <a:r>
              <a:rPr lang="zh-CN" altLang="en-US" dirty="0" smtClean="0"/>
              <a:t>宇宙线击中的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的过阈情况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有影响的事例数～</a:t>
            </a:r>
            <a:r>
              <a:rPr lang="en-US" altLang="zh-CN" dirty="0" smtClean="0"/>
              <a:t>1.5%</a:t>
            </a:r>
            <a:endParaRPr lang="en-US" altLang="zh-CN" sz="2000" dirty="0"/>
          </a:p>
          <a:p>
            <a:pPr marL="384048" lvl="2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06" y="3923657"/>
            <a:ext cx="4233350" cy="20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026947" cy="5207650"/>
          </a:xfrm>
        </p:spPr>
        <p:txBody>
          <a:bodyPr/>
          <a:lstStyle/>
          <a:p>
            <a:r>
              <a:rPr lang="zh-CN" altLang="en-US" dirty="0" smtClean="0"/>
              <a:t>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测量均匀性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</a:t>
            </a:r>
            <a:r>
              <a:rPr lang="en-US" altLang="zh-CN" dirty="0" smtClean="0"/>
              <a:t>8keV</a:t>
            </a:r>
            <a:r>
              <a:rPr lang="zh-CN" altLang="en-US" dirty="0" smtClean="0"/>
              <a:t>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测量不同的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得到探测器均匀性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5294107" y="950375"/>
            <a:ext cx="3710737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/>
        </p:blipFill>
        <p:spPr>
          <a:xfrm>
            <a:off x="450422" y="4238470"/>
            <a:ext cx="332588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4849906" y="4080963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10" y="3588328"/>
                <a:ext cx="1598899" cy="1166730"/>
              </a:xfrm>
              <a:prstGeom prst="rect">
                <a:avLst/>
              </a:prstGeom>
              <a:blipFill rotWithShape="0">
                <a:blip r:embed="rId5"/>
                <a:stretch>
                  <a:fillRect l="-304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取样</a:t>
            </a:r>
            <a:r>
              <a:rPr lang="zh-CN" altLang="en-US" dirty="0" smtClean="0"/>
              <a:t>型量能器</a:t>
            </a:r>
            <a:endParaRPr lang="en-US" altLang="zh-CN" dirty="0" smtClean="0"/>
          </a:p>
          <a:p>
            <a:pPr lvl="1"/>
            <a:r>
              <a:rPr lang="zh-CN" altLang="en-US" dirty="0"/>
              <a:t>粒子流</a:t>
            </a:r>
            <a:r>
              <a:rPr lang="zh-CN" altLang="en-US" dirty="0" smtClean="0"/>
              <a:t>算法与半数字化读出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读出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Microroc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设计方案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6584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集成到探测器背面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4559300" y="3878205"/>
            <a:ext cx="777876" cy="28687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721" y="2635076"/>
            <a:ext cx="3211706" cy="30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806" y="2847650"/>
            <a:ext cx="2489200" cy="2347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1382" y="584138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65570" y="584138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3861205" cy="5207650"/>
          </a:xfrm>
        </p:spPr>
        <p:txBody>
          <a:bodyPr/>
          <a:lstStyle/>
          <a:p>
            <a:r>
              <a:rPr lang="zh-CN" altLang="en-US" sz="2800" dirty="0"/>
              <a:t>阳极板分为</a:t>
            </a:r>
            <a:r>
              <a:rPr lang="en-US" altLang="zh-CN" sz="2800" dirty="0"/>
              <a:t>16</a:t>
            </a:r>
            <a:r>
              <a:rPr lang="zh-CN" altLang="en-US" sz="2800" dirty="0"/>
              <a:t>个区域</a:t>
            </a:r>
            <a:endParaRPr lang="en-US" altLang="zh-CN" sz="2800" dirty="0"/>
          </a:p>
          <a:p>
            <a:pPr lvl="1"/>
            <a:r>
              <a:rPr lang="zh-CN" altLang="en-US" sz="2400" dirty="0"/>
              <a:t>不足</a:t>
            </a:r>
            <a:r>
              <a:rPr lang="en-US" altLang="zh-CN" sz="2400" dirty="0"/>
              <a:t>64</a:t>
            </a:r>
            <a:r>
              <a:rPr lang="zh-CN" altLang="en-US" sz="2400" dirty="0"/>
              <a:t>个</a:t>
            </a:r>
            <a:r>
              <a:rPr lang="en-US" altLang="zh-CN" sz="2400" dirty="0"/>
              <a:t>Pad</a:t>
            </a:r>
            <a:r>
              <a:rPr lang="zh-CN" altLang="en-US" sz="2400" dirty="0"/>
              <a:t>区域</a:t>
            </a:r>
            <a:r>
              <a:rPr lang="en-US" altLang="zh-CN" sz="2400" dirty="0"/>
              <a:t>ASIC</a:t>
            </a:r>
            <a:r>
              <a:rPr lang="zh-CN" altLang="en-US" sz="2400" dirty="0"/>
              <a:t>输入端接地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所有的</a:t>
            </a:r>
            <a:r>
              <a:rPr lang="en-US" altLang="zh-CN" sz="2400" dirty="0"/>
              <a:t>Pad</a:t>
            </a:r>
            <a:r>
              <a:rPr lang="zh-CN" altLang="en-US" sz="2400" dirty="0"/>
              <a:t>用</a:t>
            </a:r>
            <a:r>
              <a:rPr lang="en-US" altLang="zh-CN" sz="2400" dirty="0"/>
              <a:t>0603</a:t>
            </a:r>
            <a:r>
              <a:rPr lang="zh-CN" altLang="en-US" sz="2400" dirty="0"/>
              <a:t>的电阻</a:t>
            </a:r>
            <a:r>
              <a:rPr lang="en-US" altLang="zh-CN" sz="2400" dirty="0"/>
              <a:t>1MΩ</a:t>
            </a:r>
            <a:r>
              <a:rPr lang="zh-CN" altLang="en-US" sz="2400" dirty="0"/>
              <a:t>接地</a:t>
            </a:r>
            <a:endParaRPr lang="en-US" altLang="zh-CN" sz="2400" dirty="0"/>
          </a:p>
          <a:p>
            <a:pPr lvl="1"/>
            <a:r>
              <a:rPr lang="zh-CN" altLang="en-US" sz="2400" dirty="0"/>
              <a:t>每个区域选一个</a:t>
            </a:r>
            <a:r>
              <a:rPr lang="en-US" altLang="zh-CN" sz="2400" dirty="0"/>
              <a:t>pad</a:t>
            </a:r>
            <a:r>
              <a:rPr lang="zh-CN" altLang="en-US" sz="2400" dirty="0"/>
              <a:t>引出到</a:t>
            </a:r>
            <a:r>
              <a:rPr lang="en-US" altLang="zh-CN" sz="2400" dirty="0"/>
              <a:t>SMA</a:t>
            </a:r>
            <a:r>
              <a:rPr lang="zh-CN" altLang="en-US" sz="2400" dirty="0"/>
              <a:t>上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/>
              <a:t>0Ω</a:t>
            </a:r>
            <a:r>
              <a:rPr lang="zh-CN" altLang="en-US" sz="2400" dirty="0"/>
              <a:t>电阻做跳线</a:t>
            </a:r>
            <a:r>
              <a:rPr lang="en-US" altLang="zh-CN" sz="2400" dirty="0"/>
              <a:t>)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4" y="2317887"/>
            <a:ext cx="4459836" cy="446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9094" y="1613647"/>
            <a:ext cx="4053841" cy="5567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4" y="1100831"/>
            <a:ext cx="3061275" cy="1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驱动器</a:t>
            </a:r>
            <a:r>
              <a:rPr lang="en-US" altLang="zh-CN" dirty="0" smtClean="0"/>
              <a:t>DS91M125</a:t>
            </a:r>
          </a:p>
          <a:p>
            <a:pPr lvl="1"/>
            <a:r>
              <a:rPr lang="en-US" altLang="zh-CN" dirty="0" smtClean="0"/>
              <a:t>1 to 4 M-LVDS</a:t>
            </a:r>
            <a:r>
              <a:rPr lang="zh-CN" altLang="en-US" dirty="0" smtClean="0"/>
              <a:t>驱动器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最高工作频率</a:t>
            </a:r>
            <a:r>
              <a:rPr lang="en-US" altLang="zh-CN" dirty="0" smtClean="0"/>
              <a:t>125M</a:t>
            </a:r>
          </a:p>
          <a:p>
            <a:pPr lvl="1"/>
            <a:r>
              <a:rPr lang="zh-CN" altLang="en-US" dirty="0" smtClean="0"/>
              <a:t>一片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723287"/>
            <a:ext cx="1255719" cy="2231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33" y="3723287"/>
            <a:ext cx="5083767" cy="3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测试信号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37780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信号通过多路选通器选通到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/>
              <a:t>低</a:t>
            </a:r>
            <a:r>
              <a:rPr lang="zh-CN" altLang="en-US" dirty="0" smtClean="0"/>
              <a:t>电平有效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芯片的成形输出送到</a:t>
            </a:r>
            <a:r>
              <a:rPr lang="en-US" altLang="zh-CN" dirty="0" smtClean="0"/>
              <a:t>SMA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芯片的峰保输出送到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板，由</a:t>
            </a:r>
            <a:r>
              <a:rPr lang="en-US" altLang="zh-CN" dirty="0" smtClean="0"/>
              <a:t>ADC</a:t>
            </a:r>
            <a:r>
              <a:rPr lang="zh-CN" altLang="en-US" dirty="0" smtClean="0"/>
              <a:t>进行采集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3" y="1836082"/>
            <a:ext cx="5904901" cy="2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01923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DAC</a:t>
            </a:r>
            <a:r>
              <a:rPr lang="zh-CN" altLang="en-US" dirty="0"/>
              <a:t>进行</a:t>
            </a:r>
            <a:r>
              <a:rPr lang="zh-CN" altLang="en-US" dirty="0" smtClean="0"/>
              <a:t>刻度</a:t>
            </a:r>
            <a:endParaRPr lang="en-US" altLang="zh-CN" dirty="0" smtClean="0"/>
          </a:p>
          <a:p>
            <a:pPr marL="384048" lvl="2" indent="0">
              <a:buNone/>
            </a:pPr>
            <a:r>
              <a:rPr lang="en-US" altLang="zh-CN" sz="1400" dirty="0" smtClean="0"/>
              <a:t>1. </a:t>
            </a:r>
            <a:r>
              <a:rPr lang="zh-CN" altLang="zh-CN" sz="1400" dirty="0" smtClean="0"/>
              <a:t>当</a:t>
            </a:r>
            <a:r>
              <a:rPr lang="zh-CN" altLang="zh-CN" sz="1400" dirty="0"/>
              <a:t>开关断开时，电容</a:t>
            </a:r>
            <a:r>
              <a:rPr lang="en-US" altLang="zh-CN" sz="1400" dirty="0"/>
              <a:t>C1</a:t>
            </a:r>
            <a:r>
              <a:rPr lang="zh-CN" altLang="zh-CN" sz="1400" dirty="0"/>
              <a:t>上被充电至</a:t>
            </a:r>
            <a:r>
              <a:rPr lang="en-US" altLang="zh-CN" sz="1400" dirty="0"/>
              <a:t>DAC</a:t>
            </a:r>
            <a:r>
              <a:rPr lang="zh-CN" altLang="zh-CN" sz="1400" dirty="0"/>
              <a:t>输出电压值</a:t>
            </a:r>
            <a:r>
              <a:rPr lang="en-US" altLang="zh-CN" sz="1400" dirty="0" smtClean="0"/>
              <a:t>Vo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2. </a:t>
            </a:r>
            <a:r>
              <a:rPr lang="zh-CN" altLang="zh-CN" sz="1400" dirty="0" smtClean="0"/>
              <a:t>模拟</a:t>
            </a:r>
            <a:r>
              <a:rPr lang="zh-CN" altLang="zh-CN" sz="1400" dirty="0"/>
              <a:t>开关闭合，</a:t>
            </a:r>
            <a:r>
              <a:rPr lang="en-US" altLang="zh-CN" sz="1400" dirty="0"/>
              <a:t>C1</a:t>
            </a:r>
            <a:r>
              <a:rPr lang="zh-CN" altLang="zh-CN" sz="1400" dirty="0"/>
              <a:t>上电荷通过</a:t>
            </a:r>
            <a:r>
              <a:rPr lang="en-US" altLang="zh-CN" sz="1400" dirty="0"/>
              <a:t>S1</a:t>
            </a:r>
            <a:r>
              <a:rPr lang="zh-CN" altLang="zh-CN" sz="1400" dirty="0"/>
              <a:t>流走，电压快速下降，由于</a:t>
            </a:r>
            <a:r>
              <a:rPr lang="en-US" altLang="zh-CN" sz="1400" dirty="0"/>
              <a:t>S1</a:t>
            </a:r>
            <a:r>
              <a:rPr lang="zh-CN" altLang="zh-CN" sz="1400" dirty="0"/>
              <a:t>的导通电阻极小，电压下降时间很短，阶跃信号产生</a:t>
            </a:r>
          </a:p>
          <a:p>
            <a:pPr marL="384048" lvl="2" indent="0">
              <a:buNone/>
            </a:pPr>
            <a:r>
              <a:rPr lang="en-US" altLang="zh-CN" sz="1400" dirty="0" smtClean="0"/>
              <a:t>3. </a:t>
            </a:r>
            <a:r>
              <a:rPr lang="zh-CN" altLang="zh-CN" sz="1400" dirty="0" smtClean="0"/>
              <a:t>开关</a:t>
            </a:r>
            <a:r>
              <a:rPr lang="zh-CN" altLang="zh-CN" sz="1400" dirty="0"/>
              <a:t>再次断开，</a:t>
            </a:r>
            <a:r>
              <a:rPr lang="en-US" altLang="zh-CN" sz="1400" dirty="0"/>
              <a:t>DAC</a:t>
            </a:r>
            <a:r>
              <a:rPr lang="zh-CN" altLang="zh-CN" sz="1400" dirty="0"/>
              <a:t>通过</a:t>
            </a:r>
            <a:r>
              <a:rPr lang="en-US" altLang="zh-CN" sz="1400" dirty="0"/>
              <a:t>R1</a:t>
            </a:r>
            <a:r>
              <a:rPr lang="zh-CN" altLang="zh-CN" sz="1400" dirty="0"/>
              <a:t>对电容</a:t>
            </a:r>
            <a:r>
              <a:rPr lang="en-US" altLang="zh-CN" sz="1400" dirty="0"/>
              <a:t>C1</a:t>
            </a:r>
            <a:r>
              <a:rPr lang="zh-CN" altLang="zh-CN" sz="1400" dirty="0"/>
              <a:t>进行</a:t>
            </a:r>
            <a:r>
              <a:rPr lang="zh-CN" altLang="zh-CN" sz="1400" dirty="0" smtClean="0"/>
              <a:t>充电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DAC</a:t>
            </a:r>
            <a:r>
              <a:rPr lang="zh-CN" altLang="en-US" dirty="0"/>
              <a:t>芯片</a:t>
            </a:r>
            <a:r>
              <a:rPr lang="en-US" altLang="zh-CN" dirty="0" smtClean="0"/>
              <a:t>TLV5618</a:t>
            </a:r>
          </a:p>
          <a:p>
            <a:pPr lvl="2"/>
            <a:r>
              <a:rPr lang="en-US" altLang="zh-CN" dirty="0" smtClean="0"/>
              <a:t>12-bit</a:t>
            </a:r>
            <a:r>
              <a:rPr lang="zh-CN" altLang="en-US" dirty="0" smtClean="0"/>
              <a:t>，参考电压选择</a:t>
            </a:r>
            <a:r>
              <a:rPr lang="en-US" altLang="zh-CN" dirty="0" smtClean="0"/>
              <a:t>1.25V</a:t>
            </a:r>
          </a:p>
          <a:p>
            <a:pPr lvl="2"/>
            <a:r>
              <a:rPr lang="zh-CN" altLang="en-US" dirty="0"/>
              <a:t>一</a:t>
            </a:r>
            <a:r>
              <a:rPr lang="zh-CN" altLang="en-US" dirty="0" smtClean="0"/>
              <a:t>片芯片有两个</a:t>
            </a:r>
            <a:r>
              <a:rPr lang="en-US" altLang="zh-CN" dirty="0" smtClean="0"/>
              <a:t>DAC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73" y="2605240"/>
            <a:ext cx="3248700" cy="163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3" y="4490271"/>
            <a:ext cx="4698941" cy="1018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3" y="4240040"/>
            <a:ext cx="3594446" cy="231154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203517" y="3076575"/>
            <a:ext cx="641651" cy="178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4596"/>
          </a:xfrm>
        </p:spPr>
        <p:txBody>
          <a:bodyPr/>
          <a:lstStyle/>
          <a:p>
            <a:r>
              <a:rPr lang="en-US" altLang="zh-CN" dirty="0" smtClean="0"/>
              <a:t>Type C</a:t>
            </a:r>
            <a:r>
              <a:rPr lang="zh-CN" altLang="en-US" dirty="0" smtClean="0"/>
              <a:t>接口用于和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Type C</a:t>
            </a:r>
            <a:r>
              <a:rPr lang="zh-CN" altLang="en-US" dirty="0" smtClean="0"/>
              <a:t>一共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通过差分转单端芯片连到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考虑正反插的情况，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对差分线都连到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光纤用于</a:t>
            </a:r>
            <a:r>
              <a:rPr lang="en-US" altLang="zh-CN" dirty="0" smtClean="0"/>
              <a:t>FELIX</a:t>
            </a:r>
          </a:p>
          <a:p>
            <a:r>
              <a:rPr lang="en-US" altLang="zh-CN" dirty="0" smtClean="0"/>
              <a:t>AD9220</a:t>
            </a:r>
            <a:r>
              <a:rPr lang="zh-CN" altLang="en-US" dirty="0" smtClean="0"/>
              <a:t>用于测量峰保输出</a:t>
            </a:r>
            <a:endParaRPr lang="en-US" altLang="zh-CN" dirty="0" smtClean="0"/>
          </a:p>
          <a:p>
            <a:r>
              <a:rPr lang="en-US" altLang="zh-CN" dirty="0" smtClean="0"/>
              <a:t>Cy68013</a:t>
            </a:r>
            <a:r>
              <a:rPr lang="zh-CN" altLang="en-US" dirty="0" smtClean="0"/>
              <a:t>用于调试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98421"/>
            <a:ext cx="3362325" cy="317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7107" r="36470" b="33049"/>
          <a:stretch/>
        </p:blipFill>
        <p:spPr>
          <a:xfrm rot="10800000">
            <a:off x="7623992" y="1148203"/>
            <a:ext cx="1417838" cy="806152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522573" y="0"/>
            <a:ext cx="4598567" cy="1100831"/>
            <a:chOff x="5064878" y="237856"/>
            <a:chExt cx="3604957" cy="8629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78" y="237856"/>
              <a:ext cx="3604957" cy="8629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67400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7400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96175" y="480060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96175" y="693717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81787" y="484859"/>
              <a:ext cx="472440" cy="2136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板原理图除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外完成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板原理图远程</a:t>
            </a:r>
            <a:endParaRPr lang="en-US" altLang="zh-CN" dirty="0" smtClean="0"/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先设计</a:t>
            </a:r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，以确定连接器信号顺序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再设计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PCB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3926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：环形正负电子对撞机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周长</a:t>
            </a:r>
            <a:r>
              <a:rPr lang="en-US" altLang="zh-CN" dirty="0" smtClean="0"/>
              <a:t>50~70km</a:t>
            </a:r>
          </a:p>
          <a:p>
            <a:pPr lvl="1"/>
            <a:r>
              <a:rPr lang="zh-CN" altLang="en-US" dirty="0"/>
              <a:t>质心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240GeV</a:t>
            </a:r>
          </a:p>
          <a:p>
            <a:pPr lvl="1"/>
            <a:r>
              <a:rPr lang="en-US" altLang="zh-CN" dirty="0" smtClean="0"/>
              <a:t>Higgs</a:t>
            </a:r>
            <a:r>
              <a:rPr lang="zh-CN" altLang="en-US" dirty="0" smtClean="0"/>
              <a:t>工厂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62" y="3881863"/>
            <a:ext cx="3996518" cy="28865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9477" y="3439897"/>
            <a:ext cx="4190280" cy="3328517"/>
            <a:chOff x="63820" y="3374348"/>
            <a:chExt cx="4190280" cy="33285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" y="3374348"/>
              <a:ext cx="4190280" cy="3328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2546" y="5589280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ECAL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3820" y="4609335"/>
              <a:ext cx="718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H</a:t>
              </a:r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CAL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820" y="6090169"/>
              <a:ext cx="104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Tracker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842426" y="3553082"/>
            <a:ext cx="102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Muon Tracker</a:t>
            </a:r>
            <a:endParaRPr lang="en-US" altLang="zh-CN" kern="1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2426" y="4674884"/>
            <a:ext cx="566702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101323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子在吸收层中产生簇射，由灵敏层对簇射能量进行测量</a:t>
            </a:r>
            <a:endParaRPr lang="en-US" altLang="zh-CN" dirty="0" smtClean="0"/>
          </a:p>
          <a:p>
            <a:r>
              <a:rPr lang="zh-CN" altLang="en-US" dirty="0" smtClean="0"/>
              <a:t>最终的目标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强子量能器设计读出方案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175395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1" y="286604"/>
            <a:ext cx="2556011" cy="21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2568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think-cell Slide" r:id="rId14" imgW="384" imgH="384" progId="TCLayout.ActiveDocument.1">
                  <p:embed/>
                </p:oleObj>
              </mc:Choice>
              <mc:Fallback>
                <p:oleObj name="think-cell Slide" r:id="rId1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</a:t>
            </a:r>
            <a:r>
              <a:rPr lang="zh-CN" altLang="en-US" dirty="0" smtClean="0"/>
              <a:t>分布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62%</a:t>
            </a:r>
            <a:r>
              <a:rPr lang="zh-CN" altLang="en-US" dirty="0" smtClean="0"/>
              <a:t>的能量由量能器进行测量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强子量</a:t>
            </a:r>
            <a:r>
              <a:rPr lang="zh-CN" altLang="en-US" dirty="0"/>
              <a:t>能</a:t>
            </a:r>
            <a:r>
              <a:rPr lang="zh-CN" altLang="en-US" dirty="0" smtClean="0"/>
              <a:t>器的能量分辨率不高</a:t>
            </a:r>
            <a:endParaRPr lang="en-US" altLang="zh-CN" dirty="0" smtClean="0"/>
          </a:p>
          <a:p>
            <a:r>
              <a:rPr lang="zh-CN" altLang="en-US" dirty="0"/>
              <a:t>粒子流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利用径迹测量带电粒子能量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84143433"/>
              </p:ext>
            </p:extLst>
          </p:nvPr>
        </p:nvGraphicFramePr>
        <p:xfrm>
          <a:off x="7086600" y="1219200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图表" r:id="rId16" imgW="1761949" imgH="1743032" progId="MSGraph.Chart.8">
                  <p:embed followColorScheme="full"/>
                </p:oleObj>
              </mc:Choice>
              <mc:Fallback>
                <p:oleObj name="图表" r:id="rId16" imgW="1761949" imgH="1743032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86600" y="1219200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435975" y="2727325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20088" y="2190750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583488" y="1443038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34213" y="1130300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813550" y="1954213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18363" y="1966913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96213" y="109537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832725" y="1655763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6475" y="3065760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09410" y="3642502"/>
            <a:ext cx="3804119" cy="1356334"/>
            <a:chOff x="5409410" y="3642502"/>
            <a:chExt cx="3804119" cy="1356334"/>
          </a:xfrm>
        </p:grpSpPr>
        <p:sp>
          <p:nvSpPr>
            <p:cNvPr id="19" name="左大括号 18"/>
            <p:cNvSpPr/>
            <p:nvPr/>
          </p:nvSpPr>
          <p:spPr bwMode="auto">
            <a:xfrm>
              <a:off x="5409410" y="3790769"/>
              <a:ext cx="263462" cy="1130856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43467" y="3642502"/>
              <a:ext cx="1215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带电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粒子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5749366" y="4598726"/>
              <a:ext cx="12095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中性强子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4982" y="4101036"/>
              <a:ext cx="11074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光子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3651" y="4598726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强子量能器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43487" y="3658475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径迹测量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55166" y="4128758"/>
              <a:ext cx="15498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电磁量能器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7002838" y="3858530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>
              <a:off x="6994353" y="4353573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 bwMode="auto">
            <a:xfrm>
              <a:off x="7020803" y="4823989"/>
              <a:ext cx="62268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6593" y="3642502"/>
            <a:ext cx="3307465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高颗粒度量能器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分辨邻近事例</a:t>
            </a:r>
            <a:endParaRPr lang="en-US" altLang="zh-CN" dirty="0" smtClean="0"/>
          </a:p>
          <a:p>
            <a:pPr lvl="1"/>
            <a:r>
              <a:rPr lang="zh-CN" altLang="en-US" dirty="0"/>
              <a:t>量能</a:t>
            </a:r>
            <a:r>
              <a:rPr lang="zh-CN" altLang="en-US" dirty="0" smtClean="0"/>
              <a:t>器单元尽可能小</a:t>
            </a:r>
            <a:endParaRPr lang="en-US" altLang="zh-CN" dirty="0" smtClean="0"/>
          </a:p>
          <a:p>
            <a:r>
              <a:rPr lang="zh-CN" altLang="en-US" dirty="0" smtClean="0"/>
              <a:t>强子量能器读出方案</a:t>
            </a:r>
            <a:endParaRPr lang="en-US" altLang="zh-CN" dirty="0" smtClean="0"/>
          </a:p>
          <a:p>
            <a:pPr lvl="1"/>
            <a:r>
              <a:rPr lang="zh-CN" altLang="en-US" dirty="0"/>
              <a:t>模拟</a:t>
            </a:r>
            <a:r>
              <a:rPr lang="zh-CN" altLang="en-US" dirty="0" smtClean="0"/>
              <a:t>读出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能量分辨率高、功耗大</a:t>
            </a:r>
            <a:endParaRPr lang="en-US" altLang="zh-CN" dirty="0" smtClean="0"/>
          </a:p>
          <a:p>
            <a:pPr lvl="1"/>
            <a:r>
              <a:rPr lang="zh-CN" altLang="en-US" dirty="0"/>
              <a:t>数字</a:t>
            </a:r>
            <a:r>
              <a:rPr lang="zh-CN" altLang="en-US" dirty="0" smtClean="0"/>
              <a:t>读出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半数字读出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1-bit</a:t>
            </a:r>
            <a:r>
              <a:rPr lang="zh-CN" altLang="en-US" dirty="0" smtClean="0"/>
              <a:t>的信息即可提供粒子径迹信息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数字读出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高能强子簇射中电磁部分会造成能量分辨率降低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使用多个阈读出可以提高能量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540285" y="1175395"/>
            <a:ext cx="3395944" cy="2662991"/>
            <a:chOff x="437933" y="3516171"/>
            <a:chExt cx="3395944" cy="2662991"/>
          </a:xfrm>
        </p:grpSpPr>
        <p:pic>
          <p:nvPicPr>
            <p:cNvPr id="5" name="图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7933" y="3516171"/>
              <a:ext cx="3395944" cy="226288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78161" y="5779052"/>
              <a:ext cx="2067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高颗粒度量能器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有效面积</a:t>
            </a:r>
            <a:r>
              <a:rPr lang="en-US" altLang="zh-CN" dirty="0" smtClean="0"/>
              <a:t>30cm*30cm</a:t>
            </a:r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1cm</a:t>
            </a:r>
            <a:r>
              <a:rPr lang="en-US" altLang="zh-CN" baseline="30000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81337" y="1653925"/>
            <a:ext cx="3764281" cy="2823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5" y="2801950"/>
            <a:ext cx="5236262" cy="120829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1" y="4353123"/>
            <a:ext cx="4648328" cy="2104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33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CEPC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取样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型量能器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粒子流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算法与半数字化读出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读出</a:t>
            </a:r>
            <a:r>
              <a:rPr lang="zh-CN" altLang="en-US" dirty="0" smtClean="0"/>
              <a:t>电子学方案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芯片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探测器联调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FEB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DIF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半数字读出芯片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3544888" y="6365875"/>
            <a:ext cx="3805237" cy="247650"/>
          </a:xfrm>
          <a:prstGeom prst="rect">
            <a:avLst/>
          </a:prstGeom>
        </p:spPr>
        <p:txBody>
          <a:bodyPr/>
          <a:lstStyle/>
          <a:p>
            <a:endParaRPr kumimoji="0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88" y="1851817"/>
            <a:ext cx="5599112" cy="39010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60388" y="1490972"/>
            <a:ext cx="123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模拟部分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250" y="3788616"/>
            <a:ext cx="30017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MICROROC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关键参数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通道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48" y="1844458"/>
            <a:ext cx="1773518" cy="17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00I34gQG2OQuJLRhG_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308</TotalTime>
  <Words>1053</Words>
  <Application>Microsoft Office PowerPoint</Application>
  <PresentationFormat>全屏显示(4:3)</PresentationFormat>
  <Paragraphs>290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CEPC强子量能器 半数字化方案读出电子学预研进展</vt:lpstr>
      <vt:lpstr>内容</vt:lpstr>
      <vt:lpstr>CEPC介绍</vt:lpstr>
      <vt:lpstr>取样型量能器</vt:lpstr>
      <vt:lpstr>粒子流算法</vt:lpstr>
      <vt:lpstr>高颗粒度量能器</vt:lpstr>
      <vt:lpstr>目前读出的探测器</vt:lpstr>
      <vt:lpstr>内容</vt:lpstr>
      <vt:lpstr>Microroc芯片</vt:lpstr>
      <vt:lpstr>Microroc芯片</vt:lpstr>
      <vt:lpstr>Microroc芯片</vt:lpstr>
      <vt:lpstr>设计方案</vt:lpstr>
      <vt:lpstr>内容</vt:lpstr>
      <vt:lpstr>芯片测试</vt:lpstr>
      <vt:lpstr>S曲线测试</vt:lpstr>
      <vt:lpstr>芯片测试</vt:lpstr>
      <vt:lpstr>探测器联调</vt:lpstr>
      <vt:lpstr>探测器联调</vt:lpstr>
      <vt:lpstr>内容</vt:lpstr>
      <vt:lpstr>下一步方案</vt:lpstr>
      <vt:lpstr>FEB板方案</vt:lpstr>
      <vt:lpstr>Microroc控制信号</vt:lpstr>
      <vt:lpstr>Microroc控制信号</vt:lpstr>
      <vt:lpstr>Microroc测试信号</vt:lpstr>
      <vt:lpstr>刻度</vt:lpstr>
      <vt:lpstr>DIF板</vt:lpstr>
      <vt:lpstr>进度&amp;计划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CEPC-SDHCal 读出电子学方案预研进展</dc:title>
  <dc:creator>Wang Yu</dc:creator>
  <cp:lastModifiedBy>王宇</cp:lastModifiedBy>
  <cp:revision>28</cp:revision>
  <dcterms:created xsi:type="dcterms:W3CDTF">2017-09-07T08:07:00Z</dcterms:created>
  <dcterms:modified xsi:type="dcterms:W3CDTF">2017-09-07T15:08:38Z</dcterms:modified>
</cp:coreProperties>
</file>